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5"/>
  </p:notesMasterIdLst>
  <p:sldIdLst>
    <p:sldId id="257" r:id="rId2"/>
    <p:sldId id="267" r:id="rId3"/>
    <p:sldId id="258" r:id="rId4"/>
    <p:sldId id="269" r:id="rId5"/>
    <p:sldId id="259" r:id="rId6"/>
    <p:sldId id="260" r:id="rId7"/>
    <p:sldId id="261" r:id="rId8"/>
    <p:sldId id="266" r:id="rId9"/>
    <p:sldId id="268" r:id="rId10"/>
    <p:sldId id="263" r:id="rId11"/>
    <p:sldId id="262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06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FAF6A-FAD8-476F-8FBE-0F6C0FACE3B0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5719A-1708-45E3-81D6-5A696ADDE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68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663047-25B6-43D1-844B-CD807147F400}" type="slidenum">
              <a:rPr lang="en-US"/>
              <a:pPr/>
              <a:t>3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9585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E51AF4-E3BB-4555-B102-1964FEF3D1C0}" type="slidenum">
              <a:rPr lang="en-US"/>
              <a:pPr/>
              <a:t>6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8261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E7E578-69AA-4199-9A4C-1C2D9C807380}" type="slidenum">
              <a:rPr lang="en-US"/>
              <a:pPr/>
              <a:t>10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1915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BCC815-4F5A-4759-B549-C4AD688AE88E}" type="slidenum">
              <a:rPr lang="en-US"/>
              <a:pPr/>
              <a:t>11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3417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2C145F-AC99-431B-8E40-F99BA6C16C9C}" type="slidenum">
              <a:rPr lang="en-US"/>
              <a:pPr/>
              <a:t>12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7203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1DE6A4-46D0-4884-8302-903AAEE454F7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64B5C-BAA2-4593-A3E6-4C331D1328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1DE6A4-46D0-4884-8302-903AAEE454F7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64B5C-BAA2-4593-A3E6-4C331D1328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1DE6A4-46D0-4884-8302-903AAEE454F7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64B5C-BAA2-4593-A3E6-4C331D1328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9CB626-1B87-4F28-8532-1D892F0FB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9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1DE6A4-46D0-4884-8302-903AAEE454F7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64B5C-BAA2-4593-A3E6-4C331D1328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1DE6A4-46D0-4884-8302-903AAEE454F7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64B5C-BAA2-4593-A3E6-4C331D1328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1DE6A4-46D0-4884-8302-903AAEE454F7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64B5C-BAA2-4593-A3E6-4C331D1328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1DE6A4-46D0-4884-8302-903AAEE454F7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64B5C-BAA2-4593-A3E6-4C331D1328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1DE6A4-46D0-4884-8302-903AAEE454F7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64B5C-BAA2-4593-A3E6-4C331D1328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1DE6A4-46D0-4884-8302-903AAEE454F7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64B5C-BAA2-4593-A3E6-4C331D1328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1DE6A4-46D0-4884-8302-903AAEE454F7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64B5C-BAA2-4593-A3E6-4C331D1328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1DE6A4-46D0-4884-8302-903AAEE454F7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64B5C-BAA2-4593-A3E6-4C331D13281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71DE6A4-46D0-4884-8302-903AAEE454F7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C064B5C-BAA2-4593-A3E6-4C331D1328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82531" y="2967334"/>
            <a:ext cx="7378943" cy="280076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n-US" sz="8800" b="1" dirty="0">
                <a:ln w="50800"/>
                <a:solidFill>
                  <a:schemeClr val="accent1">
                    <a:lumMod val="75000"/>
                  </a:schemeClr>
                </a:solidFill>
              </a:rPr>
              <a:t>Classroom Procedure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27274" y="609600"/>
            <a:ext cx="6934200" cy="1981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Mr. Kramer’s</a:t>
            </a:r>
            <a:b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Sixth Grade Math Class</a:t>
            </a:r>
            <a:b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2015-2016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15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endParaRPr lang="en-US" sz="3200" dirty="0" smtClean="0">
              <a:solidFill>
                <a:srgbClr val="AB6721"/>
              </a:solidFill>
            </a:endParaRPr>
          </a:p>
          <a:p>
            <a:pPr algn="ctr"/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Classroom Discipline</a:t>
            </a:r>
            <a:endParaRPr lang="en-US" sz="32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3200" dirty="0" smtClean="0">
                <a:solidFill>
                  <a:srgbClr val="AB6721"/>
                </a:solidFill>
              </a:rPr>
              <a:t>First time: Verbal Warning</a:t>
            </a:r>
          </a:p>
          <a:p>
            <a:r>
              <a:rPr lang="en-US" sz="3200" dirty="0" smtClean="0">
                <a:solidFill>
                  <a:srgbClr val="AB6721"/>
                </a:solidFill>
              </a:rPr>
              <a:t>Second time: I will send home a discipline essay for you to write and your parents to read and sign.</a:t>
            </a:r>
          </a:p>
          <a:p>
            <a:r>
              <a:rPr lang="en-US" sz="3200" dirty="0" smtClean="0">
                <a:solidFill>
                  <a:srgbClr val="AB6721"/>
                </a:solidFill>
              </a:rPr>
              <a:t>Third time: Parent phone call</a:t>
            </a:r>
          </a:p>
          <a:p>
            <a:r>
              <a:rPr lang="en-US" sz="3200" dirty="0" smtClean="0">
                <a:solidFill>
                  <a:srgbClr val="AB6721"/>
                </a:solidFill>
              </a:rPr>
              <a:t>Fourth time: Referral to the Dean’s office.</a:t>
            </a:r>
          </a:p>
          <a:p>
            <a:endParaRPr lang="en-US" sz="3800" dirty="0" smtClean="0">
              <a:solidFill>
                <a:srgbClr val="AB67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30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06277"/>
            <a:ext cx="411480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Discipline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major violations such as fighting, stealing, breaking materials on purpose, and other major violations, you will be sent to the Dean’s office immediately.</a:t>
            </a:r>
          </a:p>
          <a:p>
            <a:r>
              <a:rPr lang="en-US" dirty="0" smtClean="0"/>
              <a:t>I keep records of discipline by class for documentation.</a:t>
            </a:r>
          </a:p>
          <a:p>
            <a:r>
              <a:rPr lang="en-US" dirty="0" smtClean="0"/>
              <a:t>We all need to work together to make our classroom a good environment for learning!</a:t>
            </a:r>
          </a:p>
          <a:p>
            <a:endParaRPr lang="en-US" dirty="0" smtClean="0"/>
          </a:p>
        </p:txBody>
      </p:sp>
      <p:pic>
        <p:nvPicPr>
          <p:cNvPr id="17412" name="Picture 4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2238" y="4775200"/>
            <a:ext cx="1830387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8577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When class is over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dismiss students, not the bell.</a:t>
            </a:r>
          </a:p>
          <a:p>
            <a:r>
              <a:rPr lang="en-US" dirty="0" smtClean="0"/>
              <a:t>Do not interrupt the class by preparing for the bell.  I will let you know when you may wrap up your work.</a:t>
            </a:r>
          </a:p>
        </p:txBody>
      </p:sp>
      <p:pic>
        <p:nvPicPr>
          <p:cNvPr id="16388" name="Picture 6" descr="C:\Program Files\Microsoft Office\MEDIA\CAGCAT10\j018332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908425"/>
            <a:ext cx="7924800" cy="18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4759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Tour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me around the room as we tour the classroom. </a:t>
            </a:r>
          </a:p>
          <a:p>
            <a:r>
              <a:rPr lang="en-US" dirty="0" smtClean="0"/>
              <a:t>Ask me questions!!!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96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703150"/>
          </a:xfrm>
        </p:spPr>
        <p:txBody>
          <a:bodyPr/>
          <a:lstStyle/>
          <a:p>
            <a:r>
              <a:rPr lang="en-US" dirty="0" smtClean="0"/>
              <a:t>Why Procedure?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03747" y="2212233"/>
            <a:ext cx="1428991" cy="3091287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3931920" cy="4389120"/>
          </a:xfrm>
        </p:spPr>
        <p:txBody>
          <a:bodyPr>
            <a:normAutofit/>
          </a:bodyPr>
          <a:lstStyle/>
          <a:p>
            <a:pPr lvl="0" fontAlgn="base"/>
            <a:r>
              <a:rPr lang="en-US" dirty="0"/>
              <a:t>Without procedures, students do not know what is expected of them.</a:t>
            </a:r>
          </a:p>
          <a:p>
            <a:pPr lvl="0" fontAlgn="base"/>
            <a:r>
              <a:rPr lang="en-US" dirty="0"/>
              <a:t>Procedures facilitate efficiency.</a:t>
            </a:r>
          </a:p>
          <a:p>
            <a:pPr lvl="0" fontAlgn="base"/>
            <a:r>
              <a:rPr lang="en-US" dirty="0"/>
              <a:t>Human Nature is to have </a:t>
            </a:r>
            <a:r>
              <a:rPr lang="en-US" dirty="0" smtClean="0"/>
              <a:t>procedures.</a:t>
            </a:r>
          </a:p>
          <a:p>
            <a:pPr lvl="0" fontAlgn="base"/>
            <a:r>
              <a:rPr lang="en-US" dirty="0" smtClean="0"/>
              <a:t>Where do you use procedures?</a:t>
            </a:r>
            <a:endParaRPr lang="en-US" dirty="0"/>
          </a:p>
        </p:txBody>
      </p:sp>
      <p:pic>
        <p:nvPicPr>
          <p:cNvPr id="1026" name="Picture 2" descr="C:\Users\kramern\AppData\Local\Microsoft\Windows\Temporary Internet Files\Content.IE5\USI5AQ6B\MP90042781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0"/>
            <a:ext cx="3276600" cy="425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82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 the beginning of class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Come into the classroom quietly and head to your assigned desk.   Make sure you are sitting at your numbered desk.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You have five minutes between classes, use this time get a drink and to use the bathroom.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STUDENTS WILL ONLY BE ABLE TO USE THE BATHROOM/LEAVE THE ROOM ONCE PER WEEK.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873474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192524"/>
            <a:ext cx="8183880" cy="1051560"/>
          </a:xfrm>
        </p:spPr>
        <p:txBody>
          <a:bodyPr/>
          <a:lstStyle/>
          <a:p>
            <a:r>
              <a:rPr lang="en-US" dirty="0" smtClean="0"/>
              <a:t>In the beginning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If you need to sharpen your pencil, do it quietly before class.</a:t>
            </a:r>
          </a:p>
          <a:p>
            <a:pPr>
              <a:lnSpc>
                <a:spcPct val="90000"/>
              </a:lnSpc>
            </a:pPr>
            <a:r>
              <a:rPr lang="en-US" dirty="0"/>
              <a:t>Take class materials out of your backpack  and put them on your desk.  </a:t>
            </a:r>
          </a:p>
          <a:p>
            <a:r>
              <a:rPr lang="en-US" dirty="0" smtClean="0"/>
              <a:t>Get out/turn in homework if we had the night before, and copy the agenda.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647" y="3048000"/>
            <a:ext cx="3677920" cy="275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09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09600" y="5029200"/>
            <a:ext cx="8183880" cy="6248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Beginning of class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accent4"/>
                </a:solidFill>
              </a:rPr>
              <a:t>Next, begin the day’s drill sheet.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4"/>
                </a:solidFill>
              </a:rPr>
              <a:t>The daily drill sheet will be posted on the projector.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4"/>
                </a:solidFill>
              </a:rPr>
              <a:t>You should be doing your drill sheets in your folder on a piece of notebook paper.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4"/>
                </a:solidFill>
              </a:rPr>
              <a:t>You may also use a notebook/composition book to work on your drill sheet.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accent4"/>
                </a:solidFill>
              </a:rPr>
              <a:t>Work on the drill sheet until you complete it or until the teacher stops you.</a:t>
            </a:r>
          </a:p>
        </p:txBody>
      </p:sp>
    </p:spTree>
    <p:extLst>
      <p:ext uri="{BB962C8B-B14F-4D97-AF65-F5344CB8AC3E}">
        <p14:creationId xmlns:p14="http://schemas.microsoft.com/office/powerpoint/2010/main" val="139300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358" y="473551"/>
            <a:ext cx="8183880" cy="1051560"/>
          </a:xfrm>
        </p:spPr>
        <p:txBody>
          <a:bodyPr/>
          <a:lstStyle/>
          <a:p>
            <a:r>
              <a:rPr lang="en-US" dirty="0" smtClean="0"/>
              <a:t>Beginning Class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46262"/>
            <a:ext cx="8229600" cy="4706937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accent4"/>
                </a:solidFill>
              </a:rPr>
              <a:t>If </a:t>
            </a:r>
            <a:r>
              <a:rPr lang="en-US" dirty="0">
                <a:solidFill>
                  <a:schemeClr val="accent4"/>
                </a:solidFill>
              </a:rPr>
              <a:t>you are late, come in </a:t>
            </a:r>
            <a:r>
              <a:rPr lang="en-US" dirty="0" smtClean="0">
                <a:solidFill>
                  <a:schemeClr val="accent4"/>
                </a:solidFill>
              </a:rPr>
              <a:t>silently and sign in. </a:t>
            </a:r>
            <a:r>
              <a:rPr lang="en-US" dirty="0">
                <a:solidFill>
                  <a:schemeClr val="accent4"/>
                </a:solidFill>
              </a:rPr>
              <a:t>If you have a note, place it on my desk</a:t>
            </a:r>
            <a:r>
              <a:rPr lang="en-US" dirty="0" smtClean="0">
                <a:solidFill>
                  <a:schemeClr val="accent4"/>
                </a:solidFill>
              </a:rPr>
              <a:t>.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If you are tardy, I will take a tardy pass</a:t>
            </a:r>
            <a:endParaRPr lang="en-US" dirty="0">
              <a:solidFill>
                <a:schemeClr val="accent4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3316" name="Picture 4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152400"/>
            <a:ext cx="1747838" cy="169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2945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During Instruction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When I am presenting new material I need everyone paying attention and taking notes.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800" dirty="0" smtClean="0"/>
              <a:t>No one may leave their seat </a:t>
            </a:r>
            <a:r>
              <a:rPr lang="en-US" dirty="0" smtClean="0"/>
              <a:t>when I am rolling out new material. Pretend you are on an airplane that is about to land.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Discipline procedures will be strictly enforced if instruction is interrupted.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15364" name="Picture 4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2362200"/>
            <a:ext cx="3429000" cy="358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9107232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648200"/>
            <a:ext cx="8183880" cy="1051560"/>
          </a:xfrm>
        </p:spPr>
        <p:txBody>
          <a:bodyPr/>
          <a:lstStyle/>
          <a:p>
            <a:r>
              <a:rPr lang="en-US" dirty="0" smtClean="0"/>
              <a:t>Class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FOOD OR DRINK IN THE CLASSROOM.</a:t>
            </a:r>
          </a:p>
          <a:p>
            <a:r>
              <a:rPr lang="en-US" dirty="0" smtClean="0"/>
              <a:t>Never throw anything in the classroom</a:t>
            </a:r>
          </a:p>
          <a:p>
            <a:endParaRPr lang="en-US" dirty="0" smtClean="0"/>
          </a:p>
          <a:p>
            <a:r>
              <a:rPr lang="en-US" dirty="0" smtClean="0"/>
              <a:t>Use the FIVE minutes you have between classes to get a drink and use the restroom.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819400"/>
            <a:ext cx="4038600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76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457200"/>
            <a:ext cx="8183880" cy="4187952"/>
          </a:xfrm>
        </p:spPr>
        <p:txBody>
          <a:bodyPr/>
          <a:lstStyle/>
          <a:p>
            <a:r>
              <a:rPr lang="en-US" dirty="0" smtClean="0"/>
              <a:t>All rules within the Code of Conduct apply in my classroom</a:t>
            </a:r>
          </a:p>
          <a:p>
            <a:r>
              <a:rPr lang="en-US" dirty="0" smtClean="0"/>
              <a:t>You may only have your mobile device or tablet/e-reader out when I have given you permission.  This will rarely occur.</a:t>
            </a:r>
          </a:p>
          <a:p>
            <a:r>
              <a:rPr lang="en-US" dirty="0"/>
              <a:t>Treat everyone and everything with respect.</a:t>
            </a:r>
          </a:p>
          <a:p>
            <a:r>
              <a:rPr lang="en-US" dirty="0"/>
              <a:t>Be a HERO!!!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53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1521</TotalTime>
  <Words>545</Words>
  <Application>Microsoft Office PowerPoint</Application>
  <PresentationFormat>On-screen Show (4:3)</PresentationFormat>
  <Paragraphs>61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ＭＳ Ｐゴシック</vt:lpstr>
      <vt:lpstr>Arial</vt:lpstr>
      <vt:lpstr>Calibri</vt:lpstr>
      <vt:lpstr>Verdana</vt:lpstr>
      <vt:lpstr>Wingdings 2</vt:lpstr>
      <vt:lpstr>Aspect</vt:lpstr>
      <vt:lpstr>Mr. Kramer’s Sixth Grade Math Class 2015-2016</vt:lpstr>
      <vt:lpstr>Why Procedure?</vt:lpstr>
      <vt:lpstr>At the beginning of class</vt:lpstr>
      <vt:lpstr>In the beginning</vt:lpstr>
      <vt:lpstr>Beginning of class continued</vt:lpstr>
      <vt:lpstr>Beginning Class</vt:lpstr>
      <vt:lpstr>During Instruction</vt:lpstr>
      <vt:lpstr>Class Rules</vt:lpstr>
      <vt:lpstr>Classroom Rules</vt:lpstr>
      <vt:lpstr>PowerPoint Presentation</vt:lpstr>
      <vt:lpstr>Discipline</vt:lpstr>
      <vt:lpstr>When class is over</vt:lpstr>
      <vt:lpstr>Classroom Tour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Kramer, Nathaniel O.</cp:lastModifiedBy>
  <cp:revision>24</cp:revision>
  <dcterms:created xsi:type="dcterms:W3CDTF">2013-08-20T19:45:07Z</dcterms:created>
  <dcterms:modified xsi:type="dcterms:W3CDTF">2015-08-18T18:34:26Z</dcterms:modified>
</cp:coreProperties>
</file>